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C820-EFDD-4FC2-8985-006C72F5C337}" type="datetimeFigureOut">
              <a:rPr lang="tr-TR" smtClean="0"/>
              <a:t>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0C41-4DCA-404A-9D09-F5316E32D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705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C820-EFDD-4FC2-8985-006C72F5C337}" type="datetimeFigureOut">
              <a:rPr lang="tr-TR" smtClean="0"/>
              <a:t>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0C41-4DCA-404A-9D09-F5316E32D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7005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C820-EFDD-4FC2-8985-006C72F5C337}" type="datetimeFigureOut">
              <a:rPr lang="tr-TR" smtClean="0"/>
              <a:t>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0C41-4DCA-404A-9D09-F5316E32D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1848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C820-EFDD-4FC2-8985-006C72F5C337}" type="datetimeFigureOut">
              <a:rPr lang="tr-TR" smtClean="0"/>
              <a:t>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0C41-4DCA-404A-9D09-F5316E32D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9763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C820-EFDD-4FC2-8985-006C72F5C337}" type="datetimeFigureOut">
              <a:rPr lang="tr-TR" smtClean="0"/>
              <a:t>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0C41-4DCA-404A-9D09-F5316E32D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84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C820-EFDD-4FC2-8985-006C72F5C337}" type="datetimeFigureOut">
              <a:rPr lang="tr-TR" smtClean="0"/>
              <a:t>5.03.2019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0C41-4DCA-404A-9D09-F5316E32D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195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C820-EFDD-4FC2-8985-006C72F5C337}" type="datetimeFigureOut">
              <a:rPr lang="tr-TR" smtClean="0"/>
              <a:t>5.03.2019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0C41-4DCA-404A-9D09-F5316E32D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9762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C820-EFDD-4FC2-8985-006C72F5C337}" type="datetimeFigureOut">
              <a:rPr lang="tr-TR" smtClean="0"/>
              <a:t>5.03.2019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0C41-4DCA-404A-9D09-F5316E32D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031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C820-EFDD-4FC2-8985-006C72F5C337}" type="datetimeFigureOut">
              <a:rPr lang="tr-TR" smtClean="0"/>
              <a:t>5.03.2019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0C41-4DCA-404A-9D09-F5316E32D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544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C820-EFDD-4FC2-8985-006C72F5C337}" type="datetimeFigureOut">
              <a:rPr lang="tr-TR" smtClean="0"/>
              <a:t>5.03.2019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0C41-4DCA-404A-9D09-F5316E32D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0348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C820-EFDD-4FC2-8985-006C72F5C337}" type="datetimeFigureOut">
              <a:rPr lang="tr-TR" smtClean="0"/>
              <a:t>5.03.2019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0C41-4DCA-404A-9D09-F5316E32D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808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7C820-EFDD-4FC2-8985-006C72F5C337}" type="datetimeFigureOut">
              <a:rPr lang="tr-TR" smtClean="0"/>
              <a:t>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60C41-4DCA-404A-9D09-F5316E32D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418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b="1" dirty="0"/>
              <a:t>Kadir Has Üniversitesi 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Mühendislik ve Doğa Bilimleri Fakültesi 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6000" dirty="0" smtClean="0">
                <a:solidFill>
                  <a:srgbClr val="FF0000"/>
                </a:solidFill>
              </a:rPr>
              <a:t>-STAJ-</a:t>
            </a:r>
            <a:endParaRPr lang="tr-TR" sz="60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34597"/>
            <a:ext cx="4667250" cy="34766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47438" y="6216948"/>
            <a:ext cx="257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Hazırlayan: Dr. İlktan 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66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Stajın Amacı ve Staj Tipleri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Stajın </a:t>
            </a:r>
            <a:r>
              <a:rPr lang="tr-TR" dirty="0"/>
              <a:t>amacı öğrencinin iş ortamını ve çalışma koşullarını, ilişkilerini tanıması, mühendislik ve teknoloji çalışmalarının nasıl yürütüldüğü hakkında bir fikir sahibi olması ve bu çalışmalara fiilen katılarak kendisini geliştirmesidir.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Her öğrencinin, Lisans Diploması alabilmek için </a:t>
            </a:r>
            <a:r>
              <a:rPr lang="tr-TR" u="sng" dirty="0"/>
              <a:t>en az 40 iş günlük </a:t>
            </a:r>
            <a:r>
              <a:rPr lang="tr-TR" dirty="0"/>
              <a:t>stajını başarı ile tamamlaması gerekir. </a:t>
            </a:r>
            <a:r>
              <a:rPr lang="tr-TR" dirty="0" smtClean="0"/>
              <a:t>(zorunlu staj)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  <a:p>
            <a:r>
              <a:rPr lang="tr-TR" dirty="0"/>
              <a:t>Öğrenci isterse, staj danışmanının onayladığı bir işyerinde </a:t>
            </a:r>
            <a:r>
              <a:rPr lang="tr-TR" u="sng" dirty="0"/>
              <a:t>gönüllü staj </a:t>
            </a:r>
            <a:r>
              <a:rPr lang="tr-TR" dirty="0"/>
              <a:t>da yapabilir.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544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Staj Kuralları (Yönerge)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Öğrenci</a:t>
            </a:r>
            <a:r>
              <a:rPr lang="tr-TR" dirty="0"/>
              <a:t>, en az 40 iş günlük stajını en az iki ayrı dönemde ve en az iki farklı iş yerinde yapmalıdır. </a:t>
            </a:r>
            <a:r>
              <a:rPr lang="tr-TR" dirty="0" smtClean="0"/>
              <a:t>(Büyük kurumsal firmalar hariç? )</a:t>
            </a:r>
          </a:p>
          <a:p>
            <a:endParaRPr lang="tr-TR" dirty="0" smtClean="0"/>
          </a:p>
          <a:p>
            <a:r>
              <a:rPr lang="tr-TR" dirty="0" smtClean="0"/>
              <a:t>Bir </a:t>
            </a:r>
            <a:r>
              <a:rPr lang="tr-TR" dirty="0"/>
              <a:t>iş yerinde </a:t>
            </a:r>
            <a:r>
              <a:rPr lang="tr-TR" u="sng" dirty="0"/>
              <a:t>en az 15 iş günü </a:t>
            </a:r>
            <a:r>
              <a:rPr lang="tr-TR" dirty="0"/>
              <a:t>staj yapılabilir. </a:t>
            </a:r>
            <a:r>
              <a:rPr lang="tr-TR" dirty="0" smtClean="0"/>
              <a:t> </a:t>
            </a:r>
          </a:p>
          <a:p>
            <a:endParaRPr lang="tr-TR" dirty="0"/>
          </a:p>
          <a:p>
            <a:r>
              <a:rPr lang="tr-TR" dirty="0"/>
              <a:t>Çift anadal programındaki (ÇAP) öğrenciler, en az 20’şer günü her bir anadal ile ilgili olmak üzere </a:t>
            </a:r>
            <a:r>
              <a:rPr lang="tr-TR" u="sng" dirty="0"/>
              <a:t>60 </a:t>
            </a:r>
            <a:r>
              <a:rPr lang="tr-TR" u="sng" dirty="0" smtClean="0"/>
              <a:t>iş günü</a:t>
            </a:r>
            <a:r>
              <a:rPr lang="tr-TR" dirty="0" smtClean="0"/>
              <a:t> </a:t>
            </a:r>
            <a:r>
              <a:rPr lang="tr-TR" dirty="0"/>
              <a:t>staj yaparlar. Yandal yapan öğrenciler sadece anadallarının staj yükümlülüğünü taşır.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Dikey Geçiş ile gelen öğrencilerin ön lisans öğrenimleri boyunca yapmış oldukları staj, lisans programı zorunlu stajı yerine </a:t>
            </a:r>
            <a:r>
              <a:rPr lang="tr-TR" dirty="0" smtClean="0"/>
              <a:t>geçmez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9345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Staj Kuralları (Yönerge)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Stajın </a:t>
            </a:r>
            <a:r>
              <a:rPr lang="tr-TR" dirty="0"/>
              <a:t>yapılacağı işyerinde, stajyerin dalında, </a:t>
            </a:r>
            <a:r>
              <a:rPr lang="tr-TR" u="sng" dirty="0"/>
              <a:t>kadrolu en az bir diplomalı uzman</a:t>
            </a:r>
            <a:r>
              <a:rPr lang="tr-TR" dirty="0"/>
              <a:t> çalışıyor olmalıdır.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Zorunlu ve gönüllü staj, öğrenci </a:t>
            </a:r>
            <a:r>
              <a:rPr lang="tr-TR" u="sng" dirty="0"/>
              <a:t>2. Sınıfı tamamladıktan sonra</a:t>
            </a:r>
            <a:r>
              <a:rPr lang="tr-TR" dirty="0"/>
              <a:t> yapılabilir.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İlgili bölümün staj komisyonu, gerekli gördüğü durumlarda, bazı öğrencilerden yaptıkları staj konusunda kısa bir seminer vermelerini isteyebilir. </a:t>
            </a:r>
          </a:p>
        </p:txBody>
      </p:sp>
    </p:spTree>
    <p:extLst>
      <p:ext uri="{BB962C8B-B14F-4D97-AF65-F5344CB8AC3E}">
        <p14:creationId xmlns:p14="http://schemas.microsoft.com/office/powerpoint/2010/main" val="337902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Staj Başlangıcı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Staj </a:t>
            </a:r>
            <a:r>
              <a:rPr lang="tr-TR" dirty="0"/>
              <a:t>başvuru ve onayı Kariyer Merkezinin </a:t>
            </a:r>
            <a:r>
              <a:rPr lang="tr-TR" dirty="0">
                <a:solidFill>
                  <a:srgbClr val="0070C0"/>
                </a:solidFill>
              </a:rPr>
              <a:t>https://kariyer.khas.edu.tr</a:t>
            </a:r>
            <a:r>
              <a:rPr lang="tr-TR" dirty="0"/>
              <a:t> web adresi üzerinden yürütülecektir.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Zorunlu </a:t>
            </a:r>
            <a:r>
              <a:rPr lang="tr-TR" dirty="0"/>
              <a:t>stajını yapacak olan öğrenci, staja başlamadan önceki akademik döneminde programındaki zorunlu staj dersine </a:t>
            </a:r>
            <a:r>
              <a:rPr lang="tr-TR" u="sng" dirty="0"/>
              <a:t>kayıt yaptırmış olmalıdır</a:t>
            </a:r>
            <a:r>
              <a:rPr lang="tr-TR" dirty="0"/>
              <a:t>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Zorunlu </a:t>
            </a:r>
            <a:r>
              <a:rPr lang="tr-TR" dirty="0"/>
              <a:t>stajını yapacak olan öğrenci, Kariyer Merkezi web sayfasından staj başvurusunu yaparken </a:t>
            </a:r>
            <a:r>
              <a:rPr lang="tr-TR" u="sng" dirty="0"/>
              <a:t>Zorunlu Staj seçeneğini işaretlemelidir</a:t>
            </a:r>
            <a:r>
              <a:rPr lang="tr-TR" dirty="0"/>
              <a:t>. </a:t>
            </a:r>
            <a:r>
              <a:rPr lang="tr-TR" dirty="0" smtClean="0"/>
              <a:t>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140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Staj Başlangıcı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Staj başvurunuz, staja başlayacağınız </a:t>
            </a:r>
            <a:r>
              <a:rPr lang="tr-TR" dirty="0" smtClean="0"/>
              <a:t>tarihten </a:t>
            </a:r>
            <a:r>
              <a:rPr lang="tr-TR" u="sng" dirty="0" smtClean="0">
                <a:solidFill>
                  <a:srgbClr val="0070C0"/>
                </a:solidFill>
              </a:rPr>
              <a:t>en </a:t>
            </a:r>
            <a:r>
              <a:rPr lang="tr-TR" u="sng" dirty="0">
                <a:solidFill>
                  <a:srgbClr val="0070C0"/>
                </a:solidFill>
              </a:rPr>
              <a:t>az 15 gün önce </a:t>
            </a:r>
            <a:r>
              <a:rPr lang="tr-TR" dirty="0"/>
              <a:t>danışmanınız tarafından </a:t>
            </a:r>
            <a:r>
              <a:rPr lang="tr-TR" dirty="0" smtClean="0"/>
              <a:t>onaylanmalıdır, aksi takdirde Mali </a:t>
            </a:r>
            <a:r>
              <a:rPr lang="tr-TR" dirty="0"/>
              <a:t>İşler onayı </a:t>
            </a:r>
            <a:r>
              <a:rPr lang="tr-TR" dirty="0" smtClean="0"/>
              <a:t>verilmemektedir</a:t>
            </a:r>
            <a:r>
              <a:rPr lang="tr-TR" dirty="0"/>
              <a:t>. </a:t>
            </a:r>
            <a:r>
              <a:rPr lang="tr-TR" dirty="0" smtClean="0"/>
              <a:t>Mali </a:t>
            </a:r>
            <a:r>
              <a:rPr lang="tr-TR" dirty="0"/>
              <a:t>İşler ve </a:t>
            </a:r>
            <a:r>
              <a:rPr lang="tr-TR" dirty="0" smtClean="0"/>
              <a:t>Sigorta ödemeleriniz ile ilgili </a:t>
            </a:r>
            <a:r>
              <a:rPr lang="tr-TR" dirty="0"/>
              <a:t>konuları Burcu </a:t>
            </a:r>
            <a:r>
              <a:rPr lang="tr-TR" dirty="0" smtClean="0"/>
              <a:t>Canik (burcu.canik@khas.edu.tr</a:t>
            </a:r>
            <a:r>
              <a:rPr lang="tr-TR" dirty="0"/>
              <a:t>) </a:t>
            </a:r>
            <a:r>
              <a:rPr lang="tr-TR" dirty="0" smtClean="0"/>
              <a:t>ile görüşebilirsiniz.</a:t>
            </a:r>
          </a:p>
          <a:p>
            <a:endParaRPr lang="tr-TR" dirty="0" smtClean="0"/>
          </a:p>
          <a:p>
            <a:r>
              <a:rPr lang="tr-TR" dirty="0" smtClean="0"/>
              <a:t>Staja başvuran öğrenci, staj başvuru sayfasında duyurulan başvuru belgelerini eksiksiz şekilde teslim etmelidir. </a:t>
            </a:r>
          </a:p>
          <a:p>
            <a:endParaRPr lang="tr-TR" dirty="0" smtClean="0"/>
          </a:p>
          <a:p>
            <a:r>
              <a:rPr lang="tr-TR" dirty="0"/>
              <a:t>Gönüllü Staj yapmak ve </a:t>
            </a:r>
            <a:r>
              <a:rPr lang="tr-TR" dirty="0" smtClean="0"/>
              <a:t>sigortanızın Üniversite </a:t>
            </a:r>
            <a:r>
              <a:rPr lang="tr-TR" dirty="0"/>
              <a:t>tarafından </a:t>
            </a:r>
            <a:r>
              <a:rPr lang="tr-TR" dirty="0" smtClean="0"/>
              <a:t>ödenmesini istiyorsanız </a:t>
            </a:r>
            <a:r>
              <a:rPr lang="tr-TR" dirty="0"/>
              <a:t>ders kodu </a:t>
            </a:r>
            <a:r>
              <a:rPr lang="tr-TR" dirty="0" smtClean="0"/>
              <a:t>seçmeden Gönüllü </a:t>
            </a:r>
            <a:r>
              <a:rPr lang="tr-TR" dirty="0"/>
              <a:t>Staj seçerek başvuruda </a:t>
            </a:r>
            <a:r>
              <a:rPr lang="tr-TR" dirty="0" smtClean="0"/>
              <a:t>bulunabilirsiniz</a:t>
            </a:r>
            <a:r>
              <a:rPr lang="tr-TR" dirty="0"/>
              <a:t>. Danışmanınızın onaylaması durumunda </a:t>
            </a:r>
            <a:r>
              <a:rPr lang="tr-TR" dirty="0" smtClean="0"/>
              <a:t>ödemeniz Üniversite tarafından </a:t>
            </a:r>
            <a:r>
              <a:rPr lang="tr-TR" dirty="0"/>
              <a:t>yapılacaktır.</a:t>
            </a:r>
          </a:p>
        </p:txBody>
      </p:sp>
    </p:spTree>
    <p:extLst>
      <p:ext uri="{BB962C8B-B14F-4D97-AF65-F5344CB8AC3E}">
        <p14:creationId xmlns:p14="http://schemas.microsoft.com/office/powerpoint/2010/main" val="128706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Staj Bitimi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Stajını </a:t>
            </a:r>
            <a:r>
              <a:rPr lang="tr-TR" dirty="0"/>
              <a:t>tamamlayan öğrenci, her staj dönemi sonunda, yaptığı işleri açıklayan ayrıntılı bir </a:t>
            </a:r>
            <a:r>
              <a:rPr lang="tr-TR" u="sng" dirty="0"/>
              <a:t>Staj Defteri </a:t>
            </a:r>
            <a:r>
              <a:rPr lang="tr-TR" dirty="0"/>
              <a:t>hazırlayarak </a:t>
            </a:r>
            <a:r>
              <a:rPr lang="tr-TR" u="sng" dirty="0"/>
              <a:t>İşyeri Stajyer Sorumlusu</a:t>
            </a:r>
            <a:r>
              <a:rPr lang="tr-TR" dirty="0"/>
              <a:t>’na onaylatacaktır. </a:t>
            </a:r>
            <a:endParaRPr lang="tr-TR" dirty="0" smtClean="0"/>
          </a:p>
          <a:p>
            <a:r>
              <a:rPr lang="tr-TR" dirty="0" smtClean="0"/>
              <a:t>Öğrenci</a:t>
            </a:r>
            <a:r>
              <a:rPr lang="tr-TR" dirty="0"/>
              <a:t>, onaylı staj defterini ve İşyeri Stajyer Sorumlusu’nun öğrenci hakkındaki görüşlerini bildiren Staj Değerlendirme Formu’nu, Fakülte Sekreterliği’ne </a:t>
            </a:r>
            <a:r>
              <a:rPr lang="tr-TR" u="sng" dirty="0"/>
              <a:t>akademik dönemin en geç üçüncü haftası sonu</a:t>
            </a:r>
            <a:r>
              <a:rPr lang="tr-TR" dirty="0"/>
              <a:t>na kadar imza karşılığı teslim etmekle yükümlüdür. </a:t>
            </a:r>
          </a:p>
          <a:p>
            <a:r>
              <a:rPr lang="tr-TR" dirty="0"/>
              <a:t>Stajını tamamlayan tüm öğrenciler, </a:t>
            </a:r>
            <a:r>
              <a:rPr lang="tr-TR" u="sng" dirty="0"/>
              <a:t>Firma Değerlendirme Anketi</a:t>
            </a:r>
            <a:r>
              <a:rPr lang="tr-TR" dirty="0"/>
              <a:t>’ni Kariyer Merkezi web sayfası üzerinden dolduracaklardır. </a:t>
            </a:r>
          </a:p>
        </p:txBody>
      </p:sp>
    </p:spTree>
    <p:extLst>
      <p:ext uri="{BB962C8B-B14F-4D97-AF65-F5344CB8AC3E}">
        <p14:creationId xmlns:p14="http://schemas.microsoft.com/office/powerpoint/2010/main" val="250632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572" y="35605"/>
            <a:ext cx="5462113" cy="6298055"/>
          </a:xfrm>
        </p:spPr>
      </p:pic>
      <p:sp>
        <p:nvSpPr>
          <p:cNvPr id="6" name="TextBox 5"/>
          <p:cNvSpPr txBox="1"/>
          <p:nvPr/>
        </p:nvSpPr>
        <p:spPr>
          <a:xfrm>
            <a:off x="642336" y="6333660"/>
            <a:ext cx="10272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Sorularınız var mı ? ? ?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69152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445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 Kadir Has Üniversitesi  Mühendislik ve Doğa Bilimleri Fakültesi </vt:lpstr>
      <vt:lpstr>Stajın Amacı ve Staj Tipleri</vt:lpstr>
      <vt:lpstr>Staj Kuralları (Yönerge)</vt:lpstr>
      <vt:lpstr>Staj Kuralları (Yönerge)</vt:lpstr>
      <vt:lpstr>Staj Başlangıcı</vt:lpstr>
      <vt:lpstr>Staj Başlangıcı</vt:lpstr>
      <vt:lpstr>Staj Bitimi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Kadir Has Üniversitesi  Mühendislik ve Doğa Bilimleri Fakültesi </dc:title>
  <dc:creator>Yazgellab1</dc:creator>
  <cp:lastModifiedBy>Yazgellab1</cp:lastModifiedBy>
  <cp:revision>9</cp:revision>
  <dcterms:created xsi:type="dcterms:W3CDTF">2019-02-28T08:01:33Z</dcterms:created>
  <dcterms:modified xsi:type="dcterms:W3CDTF">2019-03-05T08:05:26Z</dcterms:modified>
</cp:coreProperties>
</file>